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5A220-1365-4DC2-9D9C-1DB06D73D40D}" type="datetimeFigureOut">
              <a:rPr lang="en-US" smtClean="0"/>
              <a:t>2018-05-21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EFFAA-D5D9-483A-81DC-89E37D49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7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EFFAA-D5D9-483A-81DC-89E37D49E4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3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iseptic" TargetMode="External"/><Relationship Id="rId2" Type="http://schemas.openxmlformats.org/officeDocument/2006/relationships/hyperlink" Target="https://en.wikipedia.org/wiki/Antibioti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iocid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862668" cy="1066800"/>
          </a:xfrm>
        </p:spPr>
        <p:txBody>
          <a:bodyPr/>
          <a:lstStyle/>
          <a:p>
            <a:pPr algn="ctr"/>
            <a:r>
              <a:rPr lang="en-US" dirty="0" smtClean="0">
                <a:effectLst/>
                <a:latin typeface="Bookman Old Style" pitchFamily="18" charset="0"/>
              </a:rPr>
              <a:t>General Biology lab </a:t>
            </a:r>
            <a:endParaRPr lang="ar-IQ" dirty="0">
              <a:effectLst/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5952978" cy="110124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Dr.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Rawa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Abdul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Redha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Aziz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Ph.D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Antibiotics/ Molecular biology</a:t>
            </a:r>
            <a:endParaRPr lang="ar-IQ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ar-IQ" sz="2400" b="1" dirty="0">
              <a:latin typeface="Bookman Old Style" pitchFamily="18" charset="0"/>
            </a:endParaRPr>
          </a:p>
        </p:txBody>
      </p:sp>
      <p:pic>
        <p:nvPicPr>
          <p:cNvPr id="14337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1955800" cy="1817248"/>
          </a:xfrm>
          <a:prstGeom prst="rect">
            <a:avLst/>
          </a:prstGeom>
          <a:noFill/>
        </p:spPr>
      </p:pic>
      <p:pic>
        <p:nvPicPr>
          <p:cNvPr id="14338" name="Picture 2" descr="صورة ذات صلة"/>
          <p:cNvPicPr>
            <a:picLocks noChangeAspect="1" noChangeArrowheads="1"/>
          </p:cNvPicPr>
          <p:nvPr/>
        </p:nvPicPr>
        <p:blipFill>
          <a:blip r:embed="rId4" cstate="print"/>
          <a:srcRect l="5206" r="4555"/>
          <a:stretch>
            <a:fillRect/>
          </a:stretch>
        </p:blipFill>
        <p:spPr bwMode="auto">
          <a:xfrm>
            <a:off x="304800" y="228600"/>
            <a:ext cx="1905000" cy="16764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667000" y="381000"/>
            <a:ext cx="4114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Al-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Karkh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University for Science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Collage of Science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Microbiology Department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" y="4800600"/>
            <a:ext cx="502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Laboratory Staff: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1. Lecturer Dr.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Rawa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Abdul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Redha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Aziz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2. L. assistant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Sura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Alaa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Saud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3. L. assistant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Readh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Supervised by: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1. Prof. Munira Ch.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Ismaeel</a:t>
            </a:r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2. Ass. Prof.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Israa</a:t>
            </a: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AJ Ibrahim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fontScale="85000" lnSpcReduction="20000"/>
          </a:bodyPr>
          <a:lstStyle/>
          <a:p>
            <a:pPr lvl="0" algn="l" rtl="0">
              <a:buNone/>
            </a:pPr>
            <a:r>
              <a:rPr lang="en-US" sz="2800" b="1" dirty="0" err="1" smtClean="0"/>
              <a:t>Chlorhexidine</a:t>
            </a:r>
            <a:r>
              <a:rPr lang="en-US" sz="2800" dirty="0" smtClean="0"/>
              <a:t>: disruption of plasma membrane.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err="1" smtClean="0"/>
              <a:t>Chlorhexidine</a:t>
            </a:r>
            <a:r>
              <a:rPr lang="en-US" sz="2800" dirty="0" smtClean="0"/>
              <a:t> is efficient against both </a:t>
            </a:r>
            <a:r>
              <a:rPr lang="en-US" sz="2800" dirty="0" err="1" smtClean="0"/>
              <a:t>gram+ve</a:t>
            </a:r>
            <a:r>
              <a:rPr lang="en-US" sz="2800" dirty="0" smtClean="0"/>
              <a:t> and gram-</a:t>
            </a:r>
            <a:r>
              <a:rPr lang="en-US" sz="2800" dirty="0" err="1" smtClean="0"/>
              <a:t>ve</a:t>
            </a:r>
            <a:r>
              <a:rPr lang="en-US" sz="2800" dirty="0" smtClean="0"/>
              <a:t>  bacteria (</a:t>
            </a:r>
            <a:r>
              <a:rPr lang="en-US" sz="2800" i="1" dirty="0" smtClean="0"/>
              <a:t>Pseudomonas, Proteus and </a:t>
            </a:r>
            <a:r>
              <a:rPr lang="en-US" sz="2800" i="1" dirty="0" err="1" smtClean="0"/>
              <a:t>Providencia</a:t>
            </a:r>
            <a:r>
              <a:rPr lang="en-US" sz="2800" dirty="0" smtClean="0"/>
              <a:t> might be resistant). No effect is seen on TB, spores and viruses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Skin disinfection, especially for surgical scrubs.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b="1" dirty="0" smtClean="0"/>
              <a:t>Halogens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Iodine I</a:t>
            </a:r>
            <a:r>
              <a:rPr lang="en-US" sz="2800" baseline="-25000" dirty="0" smtClean="0"/>
              <a:t>2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inhibits protein function and oxidizing agent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Iodine tincture (solution in diluted alcohols)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Extremely effective, skin disinfection, wound treatment (I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tablets water treatment)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Chlorine Cl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(gas)</a:t>
            </a:r>
            <a:endParaRPr lang="en-US" sz="2000" dirty="0" smtClean="0"/>
          </a:p>
          <a:p>
            <a:pPr lvl="3" algn="l" rtl="0">
              <a:buNone/>
            </a:pPr>
            <a:r>
              <a:rPr lang="en-US" sz="2000" dirty="0" smtClean="0"/>
              <a:t>Formation of </a:t>
            </a:r>
            <a:r>
              <a:rPr lang="en-US" sz="2000" dirty="0" err="1" smtClean="0"/>
              <a:t>ClO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in water (“bleach”)</a:t>
            </a:r>
            <a:endParaRPr lang="en-US" sz="1600" dirty="0" smtClean="0"/>
          </a:p>
          <a:p>
            <a:pPr lvl="3" algn="l" rtl="0">
              <a:buNone/>
            </a:pPr>
            <a:r>
              <a:rPr lang="en-US" sz="2000" dirty="0" smtClean="0"/>
              <a:t>Strong oxidizing activity destroys microbial enzymes</a:t>
            </a:r>
            <a:endParaRPr lang="en-US" sz="1600" dirty="0" smtClean="0"/>
          </a:p>
          <a:p>
            <a:pPr lvl="3" algn="l" rtl="0">
              <a:buNone/>
            </a:pPr>
            <a:r>
              <a:rPr lang="en-US" sz="2000" dirty="0" smtClean="0"/>
              <a:t>Used in Drinking water, swimming pools, sewage treatment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fontScale="77500" lnSpcReduction="20000"/>
          </a:bodyPr>
          <a:lstStyle/>
          <a:p>
            <a:pPr lvl="0" algn="l" rtl="0">
              <a:buNone/>
            </a:pPr>
            <a:r>
              <a:rPr lang="en-US" sz="2800" b="1" dirty="0" smtClean="0"/>
              <a:t>Alcohols</a:t>
            </a:r>
            <a:r>
              <a:rPr lang="en-US" sz="2800" dirty="0" smtClean="0"/>
              <a:t> :</a:t>
            </a:r>
            <a:endParaRPr lang="en-US" sz="2000" dirty="0" smtClean="0"/>
          </a:p>
          <a:p>
            <a:pPr lvl="2" algn="l" rtl="0">
              <a:buNone/>
            </a:pPr>
            <a:r>
              <a:rPr lang="en-US" sz="2400" dirty="0" smtClean="0"/>
              <a:t> Alcohols kill vegetative forms of bacteria (including TB)     and fungi, but have no action on spores or </a:t>
            </a:r>
            <a:br>
              <a:rPr lang="en-US" sz="2400" dirty="0" smtClean="0"/>
            </a:br>
            <a:r>
              <a:rPr lang="en-US" sz="2400" dirty="0" smtClean="0"/>
              <a:t>viruses </a:t>
            </a:r>
            <a:endParaRPr lang="en-US" sz="1800" dirty="0" smtClean="0"/>
          </a:p>
          <a:p>
            <a:pPr lvl="2" algn="l" rtl="0">
              <a:buNone/>
            </a:pPr>
            <a:r>
              <a:rPr lang="en-US" sz="2400" dirty="0" smtClean="0"/>
              <a:t>70% ethanol, Mode of action: Protein </a:t>
            </a:r>
            <a:r>
              <a:rPr lang="en-US" sz="2400" dirty="0" err="1" smtClean="0"/>
              <a:t>denaturation</a:t>
            </a:r>
            <a:r>
              <a:rPr lang="en-US" sz="2400" dirty="0" smtClean="0"/>
              <a:t> &amp; (coagulation) lipid dissolution.</a:t>
            </a:r>
            <a:endParaRPr lang="en-US" sz="1800" dirty="0" smtClean="0"/>
          </a:p>
          <a:p>
            <a:pPr lvl="2" algn="l" rtl="0">
              <a:buNone/>
            </a:pPr>
            <a:r>
              <a:rPr lang="en-US" sz="2400" dirty="0" smtClean="0"/>
              <a:t>Advantage of evaporation after disinfection</a:t>
            </a:r>
            <a:endParaRPr lang="en-US" sz="1800" dirty="0" smtClean="0"/>
          </a:p>
          <a:p>
            <a:pPr lvl="2" algn="l" rtl="0">
              <a:buNone/>
            </a:pPr>
            <a:r>
              <a:rPr lang="en-US" sz="2400" dirty="0" smtClean="0"/>
              <a:t>Poor effect on wounds! Superficial coagulation of proteins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secludes deeper layers of microbes</a:t>
            </a:r>
            <a:endParaRPr lang="en-US" sz="1800" dirty="0" smtClean="0"/>
          </a:p>
          <a:p>
            <a:pPr lvl="0" algn="l" rtl="0">
              <a:buNone/>
            </a:pPr>
            <a:r>
              <a:rPr lang="en-US" sz="2800" b="1" dirty="0" smtClean="0"/>
              <a:t>Heavy metals</a:t>
            </a:r>
            <a:r>
              <a:rPr lang="en-US" sz="2800" dirty="0" smtClean="0"/>
              <a:t>: silver(Ag),mercury (Hg), copper (Cu), Zinc (Zn)</a:t>
            </a:r>
            <a:endParaRPr lang="en-US" sz="2000" dirty="0" smtClean="0"/>
          </a:p>
          <a:p>
            <a:pPr lvl="1" algn="l" rtl="0">
              <a:buNone/>
            </a:pPr>
            <a:r>
              <a:rPr lang="en-US" sz="2400" dirty="0" err="1" smtClean="0"/>
              <a:t>Denaturation</a:t>
            </a:r>
            <a:r>
              <a:rPr lang="en-US" sz="2400" dirty="0" smtClean="0"/>
              <a:t> of enzymes (Reaction of –SH groups on proteins with minute amounts of metal ions).</a:t>
            </a:r>
            <a:endParaRPr lang="en-US" sz="1800" dirty="0" smtClean="0"/>
          </a:p>
          <a:p>
            <a:pPr lvl="1" algn="l" rtl="0">
              <a:buNone/>
            </a:pPr>
            <a:r>
              <a:rPr lang="en-US" sz="2400" dirty="0" smtClean="0"/>
              <a:t>Burn victims, dressings with AgNO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a sulfonamide (antibiotic)</a:t>
            </a:r>
            <a:endParaRPr lang="en-US" sz="1800" dirty="0" smtClean="0"/>
          </a:p>
          <a:p>
            <a:pPr lvl="1" algn="l" rtl="0">
              <a:buNone/>
            </a:pPr>
            <a:r>
              <a:rPr lang="en-US" sz="2400" dirty="0" smtClean="0"/>
              <a:t>(CuSO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 potent against algae in swimming pools, fish tanks, etc. </a:t>
            </a:r>
            <a:endParaRPr lang="en-US" sz="1800" dirty="0" smtClean="0"/>
          </a:p>
          <a:p>
            <a:pPr lvl="1" algn="l" rtl="0">
              <a:buNone/>
            </a:pPr>
            <a:r>
              <a:rPr lang="en-US" sz="2400" dirty="0" smtClean="0"/>
              <a:t>Cu + Zn treated shingles are available to create anti-fungal roofs</a:t>
            </a:r>
            <a:endParaRPr lang="en-US" sz="1800" dirty="0" smtClean="0"/>
          </a:p>
          <a:p>
            <a:pPr lvl="1" algn="l" rtl="0">
              <a:buNone/>
            </a:pPr>
            <a:r>
              <a:rPr lang="en-US" sz="2400" dirty="0" smtClean="0"/>
              <a:t>ZnCl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a common ingredient in mouthwashes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 fontScale="85000" lnSpcReduction="10000"/>
          </a:bodyPr>
          <a:lstStyle/>
          <a:p>
            <a:pPr lvl="0" algn="l" rtl="0">
              <a:buNone/>
            </a:pPr>
            <a:r>
              <a:rPr lang="en-US" sz="2800" b="1" dirty="0" smtClean="0"/>
              <a:t>Oxidizing agents</a:t>
            </a:r>
            <a:endParaRPr lang="en-US" sz="2000" dirty="0" smtClean="0"/>
          </a:p>
          <a:p>
            <a:pPr algn="l" rtl="0">
              <a:buNone/>
            </a:pPr>
            <a:r>
              <a:rPr lang="en-US" sz="2800" dirty="0" smtClean="0"/>
              <a:t>a- 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(Ozone) drinking water and hydrogen peroxide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2. </a:t>
            </a:r>
            <a:endParaRPr lang="en-US" sz="2000" dirty="0" smtClean="0"/>
          </a:p>
          <a:p>
            <a:pPr lvl="3" algn="l" rtl="0">
              <a:buNone/>
            </a:pPr>
            <a:r>
              <a:rPr lang="en-US" sz="2000" dirty="0" smtClean="0"/>
              <a:t>effective on inanimate objects, but ineffective on open wounds due to destruction by </a:t>
            </a:r>
            <a:r>
              <a:rPr lang="en-US" sz="2000" dirty="0" err="1" smtClean="0"/>
              <a:t>Catalase</a:t>
            </a:r>
            <a:r>
              <a:rPr lang="en-US" sz="2000" dirty="0" smtClean="0"/>
              <a:t> (2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 </a:t>
            </a:r>
            <a:r>
              <a:rPr lang="en-US" sz="1600" dirty="0" smtClean="0">
                <a:sym typeface="Symbol"/>
              </a:rPr>
              <a:t>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+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).</a:t>
            </a:r>
            <a:endParaRPr lang="en-US" sz="1600" dirty="0" smtClean="0"/>
          </a:p>
          <a:p>
            <a:pPr lvl="3" algn="l" rtl="0">
              <a:buNone/>
            </a:pPr>
            <a:r>
              <a:rPr lang="en-US" sz="2000" dirty="0" smtClean="0"/>
              <a:t>Contact lens sterilization</a:t>
            </a:r>
            <a:endParaRPr lang="en-US" sz="1600" dirty="0" smtClean="0"/>
          </a:p>
          <a:p>
            <a:pPr algn="l" rtl="0">
              <a:buNone/>
            </a:pPr>
            <a:r>
              <a:rPr lang="en-US" sz="2800" dirty="0" smtClean="0"/>
              <a:t>       b- </a:t>
            </a:r>
            <a:r>
              <a:rPr lang="en-US" sz="2800" dirty="0" err="1" smtClean="0"/>
              <a:t>Benzoyl</a:t>
            </a:r>
            <a:r>
              <a:rPr lang="en-US" sz="2800" dirty="0" smtClean="0"/>
              <a:t> peroxide 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Irrigation of wounds infected by anaerobic bacteria, acne treatment (anaerobic bacteria in hair follicle).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b="1" dirty="0" smtClean="0"/>
              <a:t>Gaseous </a:t>
            </a:r>
            <a:r>
              <a:rPr lang="en-US" sz="2800" b="1" dirty="0" err="1" smtClean="0"/>
              <a:t>chemosterilizar</a:t>
            </a:r>
            <a:r>
              <a:rPr lang="en-US" sz="2800" dirty="0" smtClean="0"/>
              <a:t>: ex. Ethylene oxide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Denatures proteins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Sterilizes (4 to 18 hours) 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Disposable </a:t>
            </a:r>
            <a:r>
              <a:rPr lang="en-US" sz="2800" dirty="0" err="1" smtClean="0"/>
              <a:t>plasticware</a:t>
            </a:r>
            <a:r>
              <a:rPr lang="en-US" sz="2800" dirty="0" smtClean="0"/>
              <a:t> 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b="1" dirty="0" smtClean="0"/>
              <a:t>Surface- Active Agents</a:t>
            </a:r>
            <a:endParaRPr lang="en-US" sz="2000" dirty="0" smtClean="0"/>
          </a:p>
          <a:p>
            <a:pPr algn="l">
              <a:buNone/>
            </a:pPr>
            <a:r>
              <a:rPr lang="en-US" sz="2800" dirty="0" smtClean="0"/>
              <a:t>-Mechanical removal of microbes through scrubbing</a:t>
            </a: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sssdddd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62" y="2948781"/>
            <a:ext cx="2428875" cy="1590675"/>
          </a:xfrm>
          <a:prstGeom prst="rect">
            <a:avLst/>
          </a:prstGeom>
        </p:spPr>
      </p:pic>
      <p:pic>
        <p:nvPicPr>
          <p:cNvPr id="4" name="Picture 3" descr="images1WJVX30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2085975" cy="1590860"/>
          </a:xfrm>
          <a:prstGeom prst="rect">
            <a:avLst/>
          </a:prstGeom>
        </p:spPr>
      </p:pic>
      <p:pic>
        <p:nvPicPr>
          <p:cNvPr id="6" name="Picture 5" descr="imagesGF7NKE4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4191000"/>
            <a:ext cx="1819275" cy="1514475"/>
          </a:xfrm>
          <a:prstGeom prst="rect">
            <a:avLst/>
          </a:prstGeom>
        </p:spPr>
      </p:pic>
      <p:pic>
        <p:nvPicPr>
          <p:cNvPr id="7" name="Picture 6" descr="sssssssssssssss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3800" y="1600200"/>
            <a:ext cx="501015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u="sng" dirty="0" smtClean="0">
                <a:solidFill>
                  <a:srgbClr val="C00000"/>
                </a:solidFill>
              </a:rPr>
              <a:t>Lab 2: Sterilization and Disinfection </a:t>
            </a:r>
            <a:endParaRPr lang="ar-IQ" sz="3600" dirty="0">
              <a:solidFill>
                <a:srgbClr val="C00000"/>
              </a:solidFill>
            </a:endParaRPr>
          </a:p>
        </p:txBody>
      </p:sp>
      <p:pic>
        <p:nvPicPr>
          <p:cNvPr id="4" name="Picture 3" descr="aaa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676400"/>
            <a:ext cx="67056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u="heavy" dirty="0" smtClean="0">
                <a:solidFill>
                  <a:srgbClr val="C00000"/>
                </a:solidFill>
                <a:latin typeface="Bookman Old Style" pitchFamily="18" charset="0"/>
              </a:rPr>
              <a:t>A) Sterilization </a:t>
            </a:r>
            <a:endParaRPr lang="en-US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l" rtl="0">
              <a:buNone/>
            </a:pPr>
            <a:r>
              <a:rPr lang="en-US" dirty="0" smtClean="0">
                <a:latin typeface="Bookman Old Style" pitchFamily="18" charset="0"/>
              </a:rPr>
              <a:t>- It refers to any process that eliminates, removes, kills, or deactivates all forms of life and other biological agents present in a specified region, such as a surface, a volume of fluid, medication, or in a compound such as biological culture media. </a:t>
            </a:r>
          </a:p>
          <a:p>
            <a:pPr algn="l" rtl="0">
              <a:buNone/>
            </a:pPr>
            <a:r>
              <a:rPr lang="en-US" dirty="0" smtClean="0">
                <a:latin typeface="Bookman Old Style" pitchFamily="18" charset="0"/>
              </a:rPr>
              <a:t>- Sterilization includes the following methods:-</a:t>
            </a:r>
          </a:p>
          <a:p>
            <a:pPr algn="l" rtl="0">
              <a:buNone/>
            </a:pPr>
            <a:r>
              <a:rPr lang="en-US" dirty="0" smtClean="0">
                <a:latin typeface="Bookman Old Style" pitchFamily="18" charset="0"/>
              </a:rPr>
              <a:t>a.  Heat</a:t>
            </a:r>
          </a:p>
          <a:p>
            <a:pPr algn="l" rtl="0">
              <a:buNone/>
            </a:pPr>
            <a:r>
              <a:rPr lang="en-US" dirty="0" smtClean="0">
                <a:latin typeface="Bookman Old Style" pitchFamily="18" charset="0"/>
              </a:rPr>
              <a:t>b.  Radiation</a:t>
            </a:r>
          </a:p>
          <a:p>
            <a:pPr algn="l" rtl="0">
              <a:buNone/>
            </a:pPr>
            <a:r>
              <a:rPr lang="en-US" dirty="0" smtClean="0">
                <a:latin typeface="Bookman Old Style" pitchFamily="18" charset="0"/>
              </a:rPr>
              <a:t>c.  Chemicals</a:t>
            </a:r>
          </a:p>
          <a:p>
            <a:pPr algn="l" rtl="0">
              <a:buNone/>
            </a:pPr>
            <a:r>
              <a:rPr lang="en-US" dirty="0" smtClean="0">
                <a:latin typeface="Bookman Old Style" pitchFamily="18" charset="0"/>
              </a:rPr>
              <a:t>d.  Physical Removal</a:t>
            </a:r>
          </a:p>
          <a:p>
            <a:pPr algn="l">
              <a:buNone/>
            </a:pPr>
            <a:endParaRPr lang="ar-IQ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b="1" u="heavy" dirty="0" smtClean="0"/>
              <a:t>B) Disinfection 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- Destruction of vegetative (non-spore forming) pathogens mostly by disinfectant which are different from other antimicrobial agents such as </a:t>
            </a:r>
            <a:r>
              <a:rPr lang="en-US" u="sng" dirty="0" smtClean="0">
                <a:hlinkClick r:id="rId2" tooltip="Antibiotic"/>
              </a:rPr>
              <a:t>antibiotics</a:t>
            </a:r>
            <a:r>
              <a:rPr lang="en-US" dirty="0" smtClean="0"/>
              <a:t>, which destroy microorganisms within the body, and </a:t>
            </a:r>
            <a:r>
              <a:rPr lang="en-US" u="sng" dirty="0" smtClean="0">
                <a:hlinkClick r:id="rId3" tooltip="Antiseptic"/>
              </a:rPr>
              <a:t>antiseptics</a:t>
            </a:r>
            <a:r>
              <a:rPr lang="en-US" dirty="0" smtClean="0"/>
              <a:t>, which destroy microorganisms on living tissue and </a:t>
            </a:r>
            <a:r>
              <a:rPr lang="en-US" u="sng" dirty="0" smtClean="0">
                <a:hlinkClick r:id="rId4" tooltip="Biocide"/>
              </a:rPr>
              <a:t>biocides</a:t>
            </a:r>
            <a:r>
              <a:rPr lang="en-US" dirty="0" smtClean="0"/>
              <a:t> that destroy all forms of life, not just microorganisms. </a:t>
            </a:r>
          </a:p>
          <a:p>
            <a:pPr lvl="0" algn="l" rtl="0">
              <a:buNone/>
            </a:pPr>
            <a:r>
              <a:rPr lang="en-US" b="1" dirty="0" err="1" smtClean="0"/>
              <a:t>Bacteriocide</a:t>
            </a:r>
            <a:r>
              <a:rPr lang="en-US" b="1" dirty="0" smtClean="0"/>
              <a:t> –</a:t>
            </a:r>
            <a:r>
              <a:rPr lang="en-US" dirty="0" smtClean="0"/>
              <a:t> is </a:t>
            </a:r>
            <a:r>
              <a:rPr lang="en-US" dirty="0" err="1" smtClean="0"/>
              <a:t>achemical</a:t>
            </a:r>
            <a:r>
              <a:rPr lang="en-US" dirty="0" smtClean="0"/>
              <a:t> that destroys bacteria </a:t>
            </a:r>
          </a:p>
          <a:p>
            <a:pPr lvl="0" algn="l" rtl="0">
              <a:buNone/>
            </a:pPr>
            <a:r>
              <a:rPr lang="en-US" b="1" dirty="0" err="1" smtClean="0"/>
              <a:t>Bacteriostatic</a:t>
            </a:r>
            <a:r>
              <a:rPr lang="en-US" b="1" dirty="0" smtClean="0"/>
              <a:t> </a:t>
            </a:r>
            <a:r>
              <a:rPr lang="en-US" dirty="0" smtClean="0"/>
              <a:t>– agents inhibits or prevent the growth of bacteria on tissues or on other objects in the environment.</a:t>
            </a:r>
          </a:p>
          <a:p>
            <a:pPr algn="l">
              <a:buNone/>
            </a:pPr>
            <a:r>
              <a:rPr lang="en-US" b="1" dirty="0" smtClean="0"/>
              <a:t>Germicide</a:t>
            </a:r>
            <a:r>
              <a:rPr lang="en-US" dirty="0" smtClean="0"/>
              <a:t> is a chemical that will kill any pathogenic microorganisms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u="sng" dirty="0" smtClean="0"/>
              <a:t>Mode of Action</a:t>
            </a:r>
            <a:endParaRPr lang="en-US" dirty="0" smtClean="0"/>
          </a:p>
          <a:p>
            <a:pPr lvl="0" algn="l" rtl="0">
              <a:buNone/>
            </a:pPr>
            <a:r>
              <a:rPr lang="en-US" dirty="0" smtClean="0"/>
              <a:t>Alteration of lipids and proteins of </a:t>
            </a:r>
            <a:r>
              <a:rPr lang="en-US" dirty="0" err="1" smtClean="0"/>
              <a:t>cytoplasmic</a:t>
            </a:r>
            <a:r>
              <a:rPr lang="en-US" dirty="0" smtClean="0"/>
              <a:t> membrane</a:t>
            </a:r>
          </a:p>
          <a:p>
            <a:pPr lvl="0" algn="l" rtl="0">
              <a:buNone/>
            </a:pPr>
            <a:r>
              <a:rPr lang="en-US" dirty="0" smtClean="0"/>
              <a:t>Alteration of proteins and nucleic acids, such as Enzymes, Reproduction, Synthesis of proteins. 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4" name="Picture 3" descr="a.png"/>
          <p:cNvPicPr/>
          <p:nvPr/>
        </p:nvPicPr>
        <p:blipFill>
          <a:blip r:embed="rId2" cstate="print"/>
          <a:srcRect l="15444" t="26289" r="12355" b="5670"/>
          <a:stretch>
            <a:fillRect/>
          </a:stretch>
        </p:blipFill>
        <p:spPr>
          <a:xfrm>
            <a:off x="6553200" y="3886200"/>
            <a:ext cx="2276475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fontScale="77500" lnSpcReduction="20000"/>
          </a:bodyPr>
          <a:lstStyle/>
          <a:p>
            <a:pPr lvl="0" algn="l" rtl="0"/>
            <a:r>
              <a:rPr lang="en-US" sz="2800" b="1" dirty="0" smtClean="0"/>
              <a:t>Heat: </a:t>
            </a:r>
            <a:endParaRPr lang="en-US" sz="2000" dirty="0" smtClean="0"/>
          </a:p>
          <a:p>
            <a:pPr lvl="0" algn="l" rtl="0"/>
            <a:r>
              <a:rPr lang="en-US" sz="2800" dirty="0" smtClean="0"/>
              <a:t>Moist </a:t>
            </a:r>
            <a:r>
              <a:rPr lang="en-US" sz="2800" dirty="0" err="1" smtClean="0"/>
              <a:t>heat,denatures</a:t>
            </a:r>
            <a:r>
              <a:rPr lang="en-US" sz="2800" dirty="0" smtClean="0"/>
              <a:t> proteins and DNA while Destroying membranes.</a:t>
            </a:r>
            <a:endParaRPr lang="en-US" sz="2000" dirty="0" smtClean="0"/>
          </a:p>
          <a:p>
            <a:pPr lvl="2" algn="l" rtl="0"/>
            <a:r>
              <a:rPr lang="en-US" sz="2400" dirty="0" smtClean="0"/>
              <a:t>Autoclaving, 121</a:t>
            </a:r>
            <a:r>
              <a:rPr lang="en-US" sz="2400" b="1" baseline="30000" dirty="0" smtClean="0"/>
              <a:t>O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C for 15 min: can be used for microbiological media, dressing, equipment  to kills </a:t>
            </a:r>
            <a:r>
              <a:rPr lang="en-US" sz="2400" dirty="0" err="1" smtClean="0"/>
              <a:t>vagetative</a:t>
            </a:r>
            <a:r>
              <a:rPr lang="en-US" sz="2400" dirty="0" smtClean="0"/>
              <a:t> cells &amp; spore.</a:t>
            </a:r>
            <a:endParaRPr lang="en-US" sz="1800" dirty="0" smtClean="0"/>
          </a:p>
          <a:p>
            <a:pPr algn="l" rtl="0"/>
            <a:r>
              <a:rPr lang="en-US" sz="2800" dirty="0" smtClean="0"/>
              <a:t>b- Boiling (100</a:t>
            </a:r>
            <a:r>
              <a:rPr lang="en-US" sz="2800" b="1" baseline="30000" dirty="0" smtClean="0"/>
              <a:t>o</a:t>
            </a:r>
            <a:r>
              <a:rPr lang="en-US" sz="2800" dirty="0" smtClean="0"/>
              <a:t> C) for 10 min: used to kill </a:t>
            </a:r>
            <a:r>
              <a:rPr lang="en-US" sz="2800" dirty="0" err="1" smtClean="0"/>
              <a:t>vagetative</a:t>
            </a:r>
            <a:r>
              <a:rPr lang="en-US" sz="2800" dirty="0" smtClean="0"/>
              <a:t> cell bacteria, viruses, mold and  Fungi, less effective on </a:t>
            </a:r>
            <a:r>
              <a:rPr lang="en-US" sz="2800" dirty="0" err="1" smtClean="0"/>
              <a:t>endospores</a:t>
            </a:r>
            <a:r>
              <a:rPr lang="en-US" sz="2800" dirty="0" smtClean="0"/>
              <a:t>. </a:t>
            </a:r>
            <a:r>
              <a:rPr lang="en-US" sz="2800" b="1" dirty="0" smtClean="0"/>
              <a:t>Ex.</a:t>
            </a:r>
            <a:r>
              <a:rPr lang="en-US" sz="2800" dirty="0" smtClean="0"/>
              <a:t> Dishes, various equipment.</a:t>
            </a:r>
            <a:endParaRPr lang="en-US" sz="2000" dirty="0" smtClean="0"/>
          </a:p>
          <a:p>
            <a:pPr algn="l" rtl="0"/>
            <a:r>
              <a:rPr lang="en-US" sz="2800" dirty="0" smtClean="0"/>
              <a:t>c- Pasteurization (below 100</a:t>
            </a:r>
            <a:r>
              <a:rPr lang="en-US" sz="2800" b="1" baseline="30000" dirty="0" smtClean="0"/>
              <a:t>o</a:t>
            </a:r>
            <a:r>
              <a:rPr lang="en-US" sz="2800" dirty="0" smtClean="0"/>
              <a:t> C) A High Temperature in short time 63 °C for 30 minutes. Pasteurization is a process used in </a:t>
            </a:r>
            <a:r>
              <a:rPr lang="en-US" sz="2800" u="sng" dirty="0" smtClean="0"/>
              <a:t>preserving heat sensitive foods</a:t>
            </a:r>
            <a:r>
              <a:rPr lang="en-US" sz="2800" dirty="0" smtClean="0"/>
              <a:t> such as milk, beer, and other beverages. That kills all pathogens and most </a:t>
            </a:r>
            <a:r>
              <a:rPr lang="en-US" sz="2800" dirty="0" err="1" smtClean="0"/>
              <a:t>nonpathogens</a:t>
            </a:r>
            <a:r>
              <a:rPr lang="en-US" sz="2800" dirty="0" smtClean="0"/>
              <a:t>. </a:t>
            </a:r>
            <a:endParaRPr lang="en-US" sz="2000" dirty="0" smtClean="0"/>
          </a:p>
          <a:p>
            <a:pPr lvl="0" algn="l" rtl="0"/>
            <a:r>
              <a:rPr lang="en-US" sz="2800" dirty="0" smtClean="0"/>
              <a:t>Dry heat, direct heat by flame or hot air(oven) (170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C) for 2 h</a:t>
            </a:r>
            <a:r>
              <a:rPr lang="en-CA" sz="2800" dirty="0" smtClean="0"/>
              <a:t>.ex. inoculating loop, paper cups, </a:t>
            </a:r>
            <a:r>
              <a:rPr lang="en-CA" sz="2800" dirty="0" err="1" smtClean="0"/>
              <a:t>contaminanted</a:t>
            </a:r>
            <a:r>
              <a:rPr lang="en-CA" sz="2800" dirty="0" smtClean="0"/>
              <a:t> dressings </a:t>
            </a:r>
            <a:endParaRPr lang="en-US" sz="2000" dirty="0" smtClean="0"/>
          </a:p>
          <a:p>
            <a:pPr algn="l"/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Physical methods of disinfection </a:t>
            </a:r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 fontScale="77500" lnSpcReduction="20000"/>
          </a:bodyPr>
          <a:lstStyle/>
          <a:p>
            <a:pPr lvl="0" algn="l" rtl="0"/>
            <a:r>
              <a:rPr lang="en-US" sz="2800" b="1" dirty="0" smtClean="0"/>
              <a:t>Cooling/Freezing</a:t>
            </a:r>
            <a:endParaRPr lang="en-US" sz="2000" dirty="0" smtClean="0"/>
          </a:p>
          <a:p>
            <a:pPr lvl="1" algn="l" rtl="0"/>
            <a:r>
              <a:rPr lang="en-US" sz="2400" dirty="0" smtClean="0"/>
              <a:t>Refrigeration –(0-7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C) only </a:t>
            </a:r>
            <a:r>
              <a:rPr lang="en-US" sz="2400" dirty="0" err="1" smtClean="0"/>
              <a:t>bacteriostatic</a:t>
            </a:r>
            <a:r>
              <a:rPr lang="en-US" sz="2400" dirty="0" smtClean="0"/>
              <a:t> </a:t>
            </a:r>
            <a:endParaRPr lang="en-US" sz="1800" dirty="0" smtClean="0"/>
          </a:p>
          <a:p>
            <a:pPr lvl="1" algn="l" rtl="0"/>
            <a:r>
              <a:rPr lang="en-US" sz="2400" dirty="0" smtClean="0"/>
              <a:t>Slow freezing kills many pathogens and parasites(-20</a:t>
            </a:r>
            <a:r>
              <a:rPr lang="en-US" sz="2400" baseline="30000" dirty="0" smtClean="0"/>
              <a:t>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).</a:t>
            </a:r>
            <a:endParaRPr lang="en-US" sz="1800" dirty="0" smtClean="0"/>
          </a:p>
          <a:p>
            <a:pPr lvl="0" algn="l" rtl="0"/>
            <a:r>
              <a:rPr lang="en-US" sz="2800" b="1" dirty="0" smtClean="0"/>
              <a:t>Radiation</a:t>
            </a:r>
            <a:endParaRPr lang="en-US" sz="2000" dirty="0" smtClean="0"/>
          </a:p>
          <a:p>
            <a:pPr lvl="1" algn="l" rtl="0"/>
            <a:r>
              <a:rPr lang="en-US" sz="2400" dirty="0" smtClean="0"/>
              <a:t>Ionizing Radiation (&lt;1 nm, high energy) </a:t>
            </a:r>
            <a:r>
              <a:rPr lang="en-US" sz="2400" b="1" dirty="0" smtClean="0"/>
              <a:t>gamma rays</a:t>
            </a:r>
            <a:r>
              <a:rPr lang="en-US" sz="2400" dirty="0" smtClean="0"/>
              <a:t>,      </a:t>
            </a:r>
            <a:r>
              <a:rPr lang="en-US" sz="2400" b="1" dirty="0" smtClean="0"/>
              <a:t>X-rays</a:t>
            </a:r>
            <a:r>
              <a:rPr lang="en-US" sz="2400" dirty="0" smtClean="0"/>
              <a:t>, high energy electron beam. They are more penetrating but are more difficult and expensive to use.  </a:t>
            </a:r>
            <a:endParaRPr lang="en-US" sz="1800" dirty="0" smtClean="0"/>
          </a:p>
          <a:p>
            <a:pPr lvl="0" algn="l" rtl="0"/>
            <a:r>
              <a:rPr lang="en-US" sz="2800" dirty="0" smtClean="0"/>
              <a:t>Acts By Destroying DNA or Damaging It.</a:t>
            </a:r>
            <a:endParaRPr lang="en-US" sz="2000" dirty="0" smtClean="0"/>
          </a:p>
          <a:p>
            <a:pPr lvl="0" algn="l" rtl="0"/>
            <a:r>
              <a:rPr lang="en-US" sz="2800" dirty="0" smtClean="0"/>
              <a:t>Its Efficiency Dependent on the Wavelength, Intensity, and Duration</a:t>
            </a:r>
            <a:endParaRPr lang="en-US" sz="2000" dirty="0" smtClean="0"/>
          </a:p>
          <a:p>
            <a:pPr lvl="0" algn="l" rtl="0"/>
            <a:r>
              <a:rPr lang="en-US" sz="2800" dirty="0" smtClean="0"/>
              <a:t>It is useful for disinfecting surfaces, air and liquids. </a:t>
            </a:r>
            <a:endParaRPr lang="en-US" sz="2000" dirty="0" smtClean="0"/>
          </a:p>
          <a:p>
            <a:pPr lvl="0" algn="l" rtl="0"/>
            <a:r>
              <a:rPr lang="en-US" sz="2800" dirty="0" smtClean="0"/>
              <a:t>Creation of hydroxyl radicals from water, DNA damage.</a:t>
            </a:r>
            <a:endParaRPr lang="en-US" sz="2000" dirty="0" smtClean="0"/>
          </a:p>
          <a:p>
            <a:pPr lvl="0" algn="l" rtl="0"/>
            <a:r>
              <a:rPr lang="en-US" sz="2800" dirty="0" smtClean="0"/>
              <a:t>Certain foods, pharmaceuticals, surgical supplies, plastic syringes, etc.</a:t>
            </a:r>
            <a:endParaRPr lang="en-US" sz="2000" dirty="0" smtClean="0"/>
          </a:p>
          <a:p>
            <a:pPr lvl="1" algn="l" rtl="0"/>
            <a:r>
              <a:rPr lang="en-US" sz="2400" dirty="0" smtClean="0"/>
              <a:t>Non-Ionizing Radiation (&gt;1nm, lower energy) UV light, DNA damage (260 nm Thymine </a:t>
            </a:r>
            <a:r>
              <a:rPr lang="en-US" sz="2400" dirty="0" err="1" smtClean="0"/>
              <a:t>dimers</a:t>
            </a:r>
            <a:r>
              <a:rPr lang="en-US" sz="2400" dirty="0" smtClean="0"/>
              <a:t>).</a:t>
            </a:r>
            <a:endParaRPr lang="en-US" sz="1800" dirty="0" smtClean="0"/>
          </a:p>
          <a:p>
            <a:pPr algn="l" rtl="0"/>
            <a:r>
              <a:rPr lang="en-US" sz="2800" dirty="0" smtClean="0"/>
              <a:t> </a:t>
            </a:r>
            <a:endParaRPr lang="en-US" sz="2000" dirty="0" smtClean="0"/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 fontScale="77500" lnSpcReduction="20000"/>
          </a:bodyPr>
          <a:lstStyle/>
          <a:p>
            <a:pPr lvl="0" algn="l" rtl="0">
              <a:buNone/>
            </a:pPr>
            <a:r>
              <a:rPr lang="en-US" sz="2800" b="1" dirty="0" smtClean="0"/>
              <a:t>Desiccation</a:t>
            </a:r>
            <a:endParaRPr lang="en-US" sz="2000" dirty="0" smtClean="0"/>
          </a:p>
          <a:p>
            <a:pPr lvl="1" algn="l" rtl="0">
              <a:buNone/>
            </a:pPr>
            <a:r>
              <a:rPr lang="en-US" sz="2400" dirty="0" smtClean="0"/>
              <a:t>Disruption of metabolism, involves removing water from microbes, </a:t>
            </a:r>
            <a:r>
              <a:rPr lang="en-US" sz="2400" dirty="0" err="1" smtClean="0"/>
              <a:t>primarly</a:t>
            </a:r>
            <a:r>
              <a:rPr lang="en-US" sz="2400" dirty="0" smtClean="0"/>
              <a:t> </a:t>
            </a:r>
            <a:r>
              <a:rPr lang="en-US" sz="2400" dirty="0" err="1" smtClean="0"/>
              <a:t>bacteriostatic</a:t>
            </a:r>
            <a:r>
              <a:rPr lang="en-US" sz="2400" dirty="0" smtClean="0"/>
              <a:t>.</a:t>
            </a:r>
            <a:endParaRPr lang="en-US" sz="1800" dirty="0" smtClean="0"/>
          </a:p>
          <a:p>
            <a:pPr lvl="1" algn="l" rtl="0">
              <a:buNone/>
            </a:pPr>
            <a:r>
              <a:rPr lang="en-US" sz="2400" dirty="0" smtClean="0"/>
              <a:t>Food preservation.</a:t>
            </a:r>
            <a:endParaRPr lang="en-US" sz="1800" dirty="0" smtClean="0"/>
          </a:p>
          <a:p>
            <a:pPr lvl="0" algn="l" rtl="0">
              <a:buNone/>
            </a:pPr>
            <a:r>
              <a:rPr lang="en-US" sz="2800" b="1" dirty="0" smtClean="0"/>
              <a:t>Osmotic Pressure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High salt or sugar content (hypertonic conditions) 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Food preservation.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b="1" dirty="0" smtClean="0"/>
              <a:t> Filtration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Removes microbes by passage of a liquid or </a:t>
            </a:r>
            <a:r>
              <a:rPr lang="en-US" sz="2800" dirty="0" err="1" smtClean="0"/>
              <a:t>qas</a:t>
            </a:r>
            <a:r>
              <a:rPr lang="en-US" sz="2800" dirty="0" smtClean="0"/>
              <a:t> through a screen like material.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For heat sensitive solutions/liquids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Consist of Cellulose esters or plastic polymers (pore size from 0.45 – 0.01 µm) 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High Efficiency Particulate Air Filters (HEPA)filters (pore size 0.3µm)</a:t>
            </a:r>
            <a:endParaRPr lang="en-US" sz="2000" dirty="0" smtClean="0"/>
          </a:p>
          <a:p>
            <a:pPr lvl="0" algn="l" rtl="0">
              <a:buNone/>
            </a:pPr>
            <a:r>
              <a:rPr lang="en-US" sz="2800" dirty="0" smtClean="0"/>
              <a:t>Liquid filtration: ex. Culture media, Laboratory reagents, Pharmaceutical products.</a:t>
            </a:r>
            <a:endParaRPr lang="en-US" sz="2000" dirty="0" smtClean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fontScale="85000" lnSpcReduction="20000"/>
          </a:bodyPr>
          <a:lstStyle/>
          <a:p>
            <a:pPr lvl="0" algn="l" rtl="0">
              <a:buNone/>
            </a:pPr>
            <a:r>
              <a:rPr lang="en-US" b="1" dirty="0" smtClean="0"/>
              <a:t>Phenol and </a:t>
            </a:r>
            <a:r>
              <a:rPr lang="en-US" b="1" dirty="0" err="1" smtClean="0"/>
              <a:t>phenolics</a:t>
            </a:r>
            <a:r>
              <a:rPr lang="en-US" dirty="0" smtClean="0"/>
              <a:t>: disruption of plasma membrane and </a:t>
            </a:r>
            <a:r>
              <a:rPr lang="en-US" dirty="0" err="1" smtClean="0"/>
              <a:t>denaturation</a:t>
            </a:r>
            <a:r>
              <a:rPr lang="en-US" dirty="0" smtClean="0"/>
              <a:t> of enzymes. </a:t>
            </a:r>
          </a:p>
          <a:p>
            <a:pPr lvl="0" algn="l" rtl="0">
              <a:buNone/>
            </a:pPr>
            <a:r>
              <a:rPr lang="en-US" dirty="0" smtClean="0"/>
              <a:t>These compounds, derived from coal tar, were first used as wound dressings, but today have a wide use as general disinfectants</a:t>
            </a:r>
          </a:p>
          <a:p>
            <a:pPr lvl="0" algn="l" rtl="0">
              <a:buNone/>
            </a:pPr>
            <a:r>
              <a:rPr lang="en-US" dirty="0" smtClean="0"/>
              <a:t>Examples are 'Lysol' (cresol and soap solution) and '</a:t>
            </a:r>
            <a:r>
              <a:rPr lang="en-US" dirty="0" err="1" smtClean="0"/>
              <a:t>Stericol</a:t>
            </a:r>
            <a:r>
              <a:rPr lang="en-US" dirty="0" smtClean="0"/>
              <a:t>' (</a:t>
            </a:r>
            <a:r>
              <a:rPr lang="en-US" dirty="0" err="1" smtClean="0"/>
              <a:t>xylenol</a:t>
            </a:r>
            <a:r>
              <a:rPr lang="en-US" dirty="0" smtClean="0"/>
              <a:t>-rich </a:t>
            </a:r>
            <a:r>
              <a:rPr lang="en-US" dirty="0" err="1" smtClean="0"/>
              <a:t>cresylic</a:t>
            </a:r>
            <a:r>
              <a:rPr lang="en-US" dirty="0" smtClean="0"/>
              <a:t> acid and soap solution), both of which are active against viruses and bacteria but less active against bacterial spores.</a:t>
            </a:r>
          </a:p>
          <a:p>
            <a:pPr lvl="0" algn="l" rtl="0">
              <a:buNone/>
            </a:pPr>
            <a:r>
              <a:rPr lang="en-US" dirty="0" smtClean="0"/>
              <a:t>Mode of action: Damage lipid cell membranes</a:t>
            </a:r>
          </a:p>
          <a:p>
            <a:pPr lvl="0" algn="l" rtl="0">
              <a:buNone/>
            </a:pPr>
            <a:r>
              <a:rPr lang="en-US" dirty="0" smtClean="0"/>
              <a:t>Quite effective in the presence of organic materials (pus, saliva, feces)</a:t>
            </a:r>
          </a:p>
          <a:p>
            <a:pPr lvl="0" algn="l" rtl="0">
              <a:buNone/>
            </a:pPr>
            <a:r>
              <a:rPr lang="en-US" dirty="0" smtClean="0"/>
              <a:t>Very good surface disinfectants</a:t>
            </a:r>
            <a:r>
              <a:rPr lang="en-US" baseline="30000" dirty="0" smtClean="0"/>
              <a:t> </a:t>
            </a:r>
            <a:endParaRPr lang="en-US" dirty="0" smtClean="0"/>
          </a:p>
          <a:p>
            <a:pPr lvl="0" algn="l" rtl="0">
              <a:buNone/>
            </a:pPr>
            <a:r>
              <a:rPr lang="en-US" dirty="0" smtClean="0"/>
              <a:t>100 </a:t>
            </a:r>
            <a:r>
              <a:rPr lang="en-US" dirty="0" err="1" smtClean="0"/>
              <a:t>mL</a:t>
            </a:r>
            <a:r>
              <a:rPr lang="en-US" dirty="0" smtClean="0"/>
              <a:t> of SEPTOSOL Throat Spray contains 0.5 g </a:t>
            </a:r>
            <a:r>
              <a:rPr lang="en-US" b="1" dirty="0" smtClean="0"/>
              <a:t>phenol </a:t>
            </a:r>
            <a:r>
              <a:rPr lang="en-US" dirty="0" smtClean="0"/>
              <a:t>with sodium benzoate 0,30% m/v as preservative---temporary relief of throat pain</a:t>
            </a:r>
            <a:r>
              <a:rPr lang="en-US" b="1" dirty="0" smtClean="0"/>
              <a:t> </a:t>
            </a:r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rtl="0"/>
            <a:r>
              <a:rPr lang="en-US" u="sng" dirty="0" smtClean="0"/>
              <a:t>Chemical methods of disinfection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962</Words>
  <Application>Microsoft Office PowerPoint</Application>
  <PresentationFormat>On-screen Show (4:3)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Aharoni</vt:lpstr>
      <vt:lpstr>Arial</vt:lpstr>
      <vt:lpstr>Bookman Old Style</vt:lpstr>
      <vt:lpstr>Calibri</vt:lpstr>
      <vt:lpstr>Lucida Sans Unicode</vt:lpstr>
      <vt:lpstr>Symbol</vt:lpstr>
      <vt:lpstr>Verdana</vt:lpstr>
      <vt:lpstr>Wingdings 2</vt:lpstr>
      <vt:lpstr>Wingdings 3</vt:lpstr>
      <vt:lpstr>Concourse</vt:lpstr>
      <vt:lpstr>General Biology lab </vt:lpstr>
      <vt:lpstr>Lab 2: Sterilization and Disinfection </vt:lpstr>
      <vt:lpstr>PowerPoint Presentation</vt:lpstr>
      <vt:lpstr>PowerPoint Presentation</vt:lpstr>
      <vt:lpstr>PowerPoint Presentation</vt:lpstr>
      <vt:lpstr>Physical methods of disinfection </vt:lpstr>
      <vt:lpstr>PowerPoint Presentation</vt:lpstr>
      <vt:lpstr>PowerPoint Presentation</vt:lpstr>
      <vt:lpstr>Chemical methods of disinfection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المعاون العلمي</cp:lastModifiedBy>
  <cp:revision>6</cp:revision>
  <dcterms:created xsi:type="dcterms:W3CDTF">2006-08-16T00:00:00Z</dcterms:created>
  <dcterms:modified xsi:type="dcterms:W3CDTF">2018-05-21T05:29:22Z</dcterms:modified>
</cp:coreProperties>
</file>